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6" r:id="rId5"/>
    <p:sldId id="260" r:id="rId6"/>
    <p:sldId id="465" r:id="rId7"/>
    <p:sldId id="433" r:id="rId8"/>
    <p:sldId id="494" r:id="rId9"/>
    <p:sldId id="434" r:id="rId10"/>
    <p:sldId id="435" r:id="rId1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7/25/23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‹nr.›</a:t>
            </a:fld>
            <a:endParaRPr lang="en-US"/>
          </a:p>
        </p:txBody>
      </p:sp>
    </p:spTree>
    <p:extLst>
      <p:ext uri="{BB962C8B-B14F-4D97-AF65-F5344CB8AC3E}">
        <p14:creationId xmlns:p14="http://schemas.microsoft.com/office/powerpoint/2010/main" val="391449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87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49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‹nr.›</a:t>
            </a:fld>
            <a:endParaRPr lang="en-US"/>
          </a:p>
        </p:txBody>
      </p:sp>
    </p:spTree>
    <p:extLst>
      <p:ext uri="{BB962C8B-B14F-4D97-AF65-F5344CB8AC3E}">
        <p14:creationId xmlns:p14="http://schemas.microsoft.com/office/powerpoint/2010/main" val="922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‹nr.›</a:t>
            </a:fld>
            <a:endParaRPr lang="en-US"/>
          </a:p>
        </p:txBody>
      </p:sp>
    </p:spTree>
    <p:extLst>
      <p:ext uri="{BB962C8B-B14F-4D97-AF65-F5344CB8AC3E}">
        <p14:creationId xmlns:p14="http://schemas.microsoft.com/office/powerpoint/2010/main" val="297826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1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59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8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62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7/25/23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‹nr.›</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27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7/25/23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‹nr.›</a:t>
            </a:fld>
            <a:endParaRPr lang="en-US"/>
          </a:p>
        </p:txBody>
      </p:sp>
    </p:spTree>
    <p:extLst>
      <p:ext uri="{BB962C8B-B14F-4D97-AF65-F5344CB8AC3E}">
        <p14:creationId xmlns:p14="http://schemas.microsoft.com/office/powerpoint/2010/main" val="28498575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BDA71D-AD42-2075-088B-21FECA362F2F}"/>
              </a:ext>
            </a:extLst>
          </p:cNvPr>
          <p:cNvSpPr>
            <a:spLocks noGrp="1"/>
          </p:cNvSpPr>
          <p:nvPr>
            <p:ph type="ctrTitle"/>
          </p:nvPr>
        </p:nvSpPr>
        <p:spPr>
          <a:xfrm>
            <a:off x="691437" y="1657139"/>
            <a:ext cx="4532805" cy="2722164"/>
          </a:xfrm>
        </p:spPr>
        <p:txBody>
          <a:bodyPr>
            <a:normAutofit fontScale="90000"/>
          </a:bodyPr>
          <a:lstStyle/>
          <a:p>
            <a:r>
              <a:rPr lang="nl-BE" sz="6000" dirty="0"/>
              <a:t>Stap 6:</a:t>
            </a:r>
            <a:br>
              <a:rPr lang="nl-BE" sz="6000" dirty="0"/>
            </a:br>
            <a:r>
              <a:rPr lang="nl-BE" sz="6000" dirty="0"/>
              <a:t>Wat zijn jouw/jullie? waarden</a:t>
            </a:r>
          </a:p>
        </p:txBody>
      </p:sp>
      <p:sp>
        <p:nvSpPr>
          <p:cNvPr id="3" name="Ondertitel 2">
            <a:extLst>
              <a:ext uri="{FF2B5EF4-FFF2-40B4-BE49-F238E27FC236}">
                <a16:creationId xmlns:a16="http://schemas.microsoft.com/office/drawing/2014/main" id="{1AE477C8-A0A0-BEF0-4C58-A3677B4AA726}"/>
              </a:ext>
            </a:extLst>
          </p:cNvPr>
          <p:cNvSpPr>
            <a:spLocks noGrp="1"/>
          </p:cNvSpPr>
          <p:nvPr>
            <p:ph type="subTitle" idx="1"/>
          </p:nvPr>
        </p:nvSpPr>
        <p:spPr>
          <a:xfrm>
            <a:off x="670699" y="5266479"/>
            <a:ext cx="3882844" cy="882904"/>
          </a:xfrm>
        </p:spPr>
        <p:txBody>
          <a:bodyPr>
            <a:normAutofit/>
          </a:bodyPr>
          <a:lstStyle/>
          <a:p>
            <a:r>
              <a:rPr lang="nl-BE" dirty="0"/>
              <a:t>Wat is jullie gedeeld kompas?</a:t>
            </a:r>
          </a:p>
        </p:txBody>
      </p:sp>
      <p:pic>
        <p:nvPicPr>
          <p:cNvPr id="4" name="Picture 3" descr="Achtergrond van netwerktechnologie">
            <a:extLst>
              <a:ext uri="{FF2B5EF4-FFF2-40B4-BE49-F238E27FC236}">
                <a16:creationId xmlns:a16="http://schemas.microsoft.com/office/drawing/2014/main" id="{525C7D75-B22B-CC6F-8768-0F50145CFCE9}"/>
              </a:ext>
            </a:extLst>
          </p:cNvPr>
          <p:cNvPicPr>
            <a:picLocks noChangeAspect="1"/>
          </p:cNvPicPr>
          <p:nvPr/>
        </p:nvPicPr>
        <p:blipFill rotWithShape="1">
          <a:blip r:embed="rId2"/>
          <a:srcRect l="37569" r="3248" b="-1"/>
          <a:stretch/>
        </p:blipFill>
        <p:spPr>
          <a:xfrm>
            <a:off x="5224242" y="10"/>
            <a:ext cx="6967758" cy="6857990"/>
          </a:xfrm>
          <a:prstGeom prst="rect">
            <a:avLst/>
          </a:prstGeom>
        </p:spPr>
      </p:pic>
      <p:sp>
        <p:nvSpPr>
          <p:cNvPr id="11" name="Cross 10">
            <a:extLst>
              <a:ext uri="{FF2B5EF4-FFF2-40B4-BE49-F238E27FC236}">
                <a16:creationId xmlns:a16="http://schemas.microsoft.com/office/drawing/2014/main" id="{4029224B-C0FC-EC47-B248-0D4271BC7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575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92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D25D6-7912-5CF5-3210-32024436B9BA}"/>
              </a:ext>
            </a:extLst>
          </p:cNvPr>
          <p:cNvSpPr>
            <a:spLocks noGrp="1"/>
          </p:cNvSpPr>
          <p:nvPr>
            <p:ph type="title"/>
          </p:nvPr>
        </p:nvSpPr>
        <p:spPr>
          <a:xfrm>
            <a:off x="5778254" y="311677"/>
            <a:ext cx="6413746" cy="1619611"/>
          </a:xfrm>
        </p:spPr>
        <p:txBody>
          <a:bodyPr>
            <a:normAutofit fontScale="90000"/>
          </a:bodyPr>
          <a:lstStyle/>
          <a:p>
            <a:r>
              <a:rPr lang="nl-BE" dirty="0"/>
              <a:t>6. Wat zijn jouw waarden – of wat is het innerlijk kompas van je vereniging…</a:t>
            </a:r>
          </a:p>
        </p:txBody>
      </p:sp>
      <p:sp>
        <p:nvSpPr>
          <p:cNvPr id="3" name="Tijdelijke aanduiding voor inhoud 2">
            <a:extLst>
              <a:ext uri="{FF2B5EF4-FFF2-40B4-BE49-F238E27FC236}">
                <a16:creationId xmlns:a16="http://schemas.microsoft.com/office/drawing/2014/main" id="{B109174B-F76A-A24B-6DEC-E986D8022657}"/>
              </a:ext>
            </a:extLst>
          </p:cNvPr>
          <p:cNvSpPr>
            <a:spLocks noGrp="1"/>
          </p:cNvSpPr>
          <p:nvPr>
            <p:ph idx="1"/>
          </p:nvPr>
        </p:nvSpPr>
        <p:spPr>
          <a:xfrm>
            <a:off x="5169113" y="2242955"/>
            <a:ext cx="6676046" cy="4585746"/>
          </a:xfrm>
        </p:spPr>
        <p:txBody>
          <a:bodyPr anchor="t">
            <a:normAutofit fontScale="85000" lnSpcReduction="20000"/>
          </a:bodyPr>
          <a:lstStyle/>
          <a:p>
            <a:pPr lvl="1"/>
            <a:r>
              <a:rPr lang="nl-BE" dirty="0"/>
              <a:t>Wat is de stijl waarbinnen je je met plezier wil inzetten. Die stijl kan je benoemen door op zoek te gaan naar een aantal verbindende waarden.</a:t>
            </a:r>
          </a:p>
          <a:p>
            <a:pPr lvl="1"/>
            <a:r>
              <a:rPr lang="nl-BE" dirty="0"/>
              <a:t>De snelste manier om deze te vinden, is kijken naar het tegendeel. Wanneer ben jij geïrriteerd? Wanneer is vrijwilligerswerk niet meer leuk? Als je dan het spiegelbeeld benoemt, kom je bij een waarde die dierbaar is voor jou of voor je vereniging als je daar samen over spreekt.</a:t>
            </a:r>
          </a:p>
          <a:p>
            <a:pPr lvl="1"/>
            <a:r>
              <a:rPr lang="nl-BE" i="1" dirty="0"/>
              <a:t>Bv. ik ben geïrriteerd als iemand wat afgesproken is in een overleg naast zich neerlegt. Dan zijn waarden voor jou: teamwerk of oprechtheid.</a:t>
            </a:r>
          </a:p>
          <a:p>
            <a:pPr lvl="1"/>
            <a:r>
              <a:rPr lang="nl-BE" dirty="0"/>
              <a:t>Heldere waarden kunnen vooral helpen als het intern stormt in de vereniging of bij interpersoonlijke spanningen. Vaak komt het omdat de waarden worden miskent. Je hebt dan een kader waarop je kan terugvallen om in dialoog te gaan en bij te sturen indien nodig.</a:t>
            </a:r>
          </a:p>
          <a:p>
            <a:pPr lvl="1"/>
            <a:r>
              <a:rPr lang="nl-BE" dirty="0"/>
              <a:t>Je houdt de waarden ook best postief levendig door ze regelmatig (speels) onder de aandacht te brengen. Dan los je heel wat problemen in het samen vrijwilligen bij de bron op.</a:t>
            </a:r>
          </a:p>
        </p:txBody>
      </p:sp>
      <p:pic>
        <p:nvPicPr>
          <p:cNvPr id="5" name="Picture 4" descr="Een close-upfoto van een hand die een kompas vasthoudt">
            <a:extLst>
              <a:ext uri="{FF2B5EF4-FFF2-40B4-BE49-F238E27FC236}">
                <a16:creationId xmlns:a16="http://schemas.microsoft.com/office/drawing/2014/main" id="{7248AFC8-B9FF-548D-2EF6-52A6429EAFCA}"/>
              </a:ext>
            </a:extLst>
          </p:cNvPr>
          <p:cNvPicPr>
            <a:picLocks noChangeAspect="1"/>
          </p:cNvPicPr>
          <p:nvPr/>
        </p:nvPicPr>
        <p:blipFill rotWithShape="1">
          <a:blip r:embed="rId2"/>
          <a:srcRect l="23040" r="20238" b="-1"/>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Tree>
    <p:extLst>
      <p:ext uri="{BB962C8B-B14F-4D97-AF65-F5344CB8AC3E}">
        <p14:creationId xmlns:p14="http://schemas.microsoft.com/office/powerpoint/2010/main" val="3046635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1ECBA-F179-5928-43A0-CC1C64423A8D}"/>
              </a:ext>
            </a:extLst>
          </p:cNvPr>
          <p:cNvSpPr>
            <a:spLocks noGrp="1"/>
          </p:cNvSpPr>
          <p:nvPr>
            <p:ph type="ctrTitle"/>
          </p:nvPr>
        </p:nvSpPr>
        <p:spPr>
          <a:xfrm>
            <a:off x="5558144" y="-770380"/>
            <a:ext cx="10972800" cy="1570804"/>
          </a:xfrm>
        </p:spPr>
        <p:txBody>
          <a:bodyPr vert="horz" lIns="91440" tIns="45720" rIns="91440" bIns="45720" rtlCol="0" anchor="b">
            <a:normAutofit/>
          </a:bodyPr>
          <a:lstStyle/>
          <a:p>
            <a:r>
              <a:rPr lang="en-US" sz="4400" kern="1200" dirty="0" err="1">
                <a:solidFill>
                  <a:schemeClr val="tx1"/>
                </a:solidFill>
                <a:latin typeface="+mj-lt"/>
                <a:ea typeface="+mj-ea"/>
                <a:cs typeface="+mj-cs"/>
              </a:rPr>
              <a:t>Opdracht</a:t>
            </a:r>
            <a:endParaRPr lang="en-US" sz="4400" kern="1200" dirty="0">
              <a:solidFill>
                <a:schemeClr val="tx1"/>
              </a:solidFill>
              <a:latin typeface="+mj-lt"/>
              <a:ea typeface="+mj-ea"/>
              <a:cs typeface="+mj-cs"/>
            </a:endParaRPr>
          </a:p>
        </p:txBody>
      </p:sp>
      <p:sp>
        <p:nvSpPr>
          <p:cNvPr id="3" name="Ondertitel 2">
            <a:extLst>
              <a:ext uri="{FF2B5EF4-FFF2-40B4-BE49-F238E27FC236}">
                <a16:creationId xmlns:a16="http://schemas.microsoft.com/office/drawing/2014/main" id="{5096185B-DB19-3472-EA69-849891EB5DC4}"/>
              </a:ext>
            </a:extLst>
          </p:cNvPr>
          <p:cNvSpPr>
            <a:spLocks noGrp="1"/>
          </p:cNvSpPr>
          <p:nvPr>
            <p:ph type="subTitle" idx="1"/>
          </p:nvPr>
        </p:nvSpPr>
        <p:spPr>
          <a:xfrm>
            <a:off x="119641" y="184112"/>
            <a:ext cx="4508217" cy="4801089"/>
          </a:xfrm>
        </p:spPr>
        <p:txBody>
          <a:bodyPr vert="horz" lIns="91440" tIns="45720" rIns="91440" bIns="45720" rtlCol="0">
            <a:noAutofit/>
          </a:bodyPr>
          <a:lstStyle/>
          <a:p>
            <a:pPr>
              <a:lnSpc>
                <a:spcPct val="100000"/>
              </a:lnSpc>
            </a:pPr>
            <a:r>
              <a:rPr lang="en-US" i="1" dirty="0"/>
              <a:t>Ga op </a:t>
            </a:r>
            <a:r>
              <a:rPr lang="en-US" i="1" dirty="0" err="1"/>
              <a:t>zoek</a:t>
            </a:r>
            <a:r>
              <a:rPr lang="en-US" i="1" dirty="0"/>
              <a:t> </a:t>
            </a:r>
            <a:r>
              <a:rPr lang="en-US" i="1" dirty="0" err="1"/>
              <a:t>naar</a:t>
            </a:r>
            <a:r>
              <a:rPr lang="en-US" i="1" dirty="0"/>
              <a:t> de </a:t>
            </a:r>
            <a:r>
              <a:rPr lang="en-US" i="1" dirty="0" err="1"/>
              <a:t>verbindende</a:t>
            </a:r>
            <a:r>
              <a:rPr lang="en-US" i="1" dirty="0"/>
              <a:t> </a:t>
            </a:r>
            <a:r>
              <a:rPr lang="en-US" i="1" dirty="0" err="1"/>
              <a:t>waarden</a:t>
            </a:r>
            <a:r>
              <a:rPr lang="en-US" i="1" dirty="0"/>
              <a:t> van </a:t>
            </a:r>
            <a:r>
              <a:rPr lang="en-US" i="1" dirty="0" err="1"/>
              <a:t>jouw</a:t>
            </a:r>
            <a:r>
              <a:rPr lang="en-US" i="1" dirty="0"/>
              <a:t> </a:t>
            </a:r>
            <a:r>
              <a:rPr lang="en-US" i="1" dirty="0" err="1"/>
              <a:t>vereniging</a:t>
            </a:r>
            <a:r>
              <a:rPr lang="en-US" i="1" dirty="0"/>
              <a:t> </a:t>
            </a:r>
            <a:r>
              <a:rPr lang="en-US" i="1" dirty="0" err="1"/>
              <a:t>en</a:t>
            </a:r>
            <a:r>
              <a:rPr lang="en-US" i="1" dirty="0"/>
              <a:t> </a:t>
            </a:r>
            <a:r>
              <a:rPr lang="en-US" i="1" dirty="0" err="1"/>
              <a:t>verduidelijk</a:t>
            </a:r>
            <a:r>
              <a:rPr lang="en-US" i="1" dirty="0"/>
              <a:t> ze met </a:t>
            </a:r>
            <a:r>
              <a:rPr lang="en-US" i="1" dirty="0" err="1"/>
              <a:t>een</a:t>
            </a:r>
            <a:r>
              <a:rPr lang="en-US" i="1" dirty="0"/>
              <a:t> </a:t>
            </a:r>
            <a:r>
              <a:rPr lang="en-US" i="1" dirty="0" err="1"/>
              <a:t>kort</a:t>
            </a:r>
            <a:r>
              <a:rPr lang="en-US" i="1" dirty="0"/>
              <a:t> </a:t>
            </a:r>
            <a:r>
              <a:rPr lang="en-US" i="1" dirty="0" err="1"/>
              <a:t>zinnetje</a:t>
            </a:r>
            <a:r>
              <a:rPr lang="en-US" i="1" dirty="0"/>
              <a:t>. Je </a:t>
            </a:r>
            <a:r>
              <a:rPr lang="en-US" i="1" dirty="0" err="1"/>
              <a:t>kan</a:t>
            </a:r>
            <a:r>
              <a:rPr lang="en-US" i="1" dirty="0"/>
              <a:t> je laten </a:t>
            </a:r>
            <a:r>
              <a:rPr lang="en-US" i="1" dirty="0" err="1"/>
              <a:t>inspireren</a:t>
            </a:r>
            <a:r>
              <a:rPr lang="en-US" i="1" dirty="0"/>
              <a:t> door de </a:t>
            </a:r>
            <a:r>
              <a:rPr lang="en-US" i="1" dirty="0" err="1"/>
              <a:t>waarden</a:t>
            </a:r>
            <a:r>
              <a:rPr lang="en-US" i="1" dirty="0"/>
              <a:t> </a:t>
            </a:r>
            <a:r>
              <a:rPr lang="en-US" i="1" dirty="0" err="1"/>
              <a:t>hiernaast</a:t>
            </a:r>
            <a:r>
              <a:rPr lang="en-US" i="1" dirty="0"/>
              <a:t>. </a:t>
            </a:r>
            <a:r>
              <a:rPr lang="en-US" i="1" dirty="0" err="1"/>
              <a:t>Bv</a:t>
            </a:r>
            <a:r>
              <a:rPr lang="en-US" i="1" dirty="0"/>
              <a:t>.</a:t>
            </a:r>
          </a:p>
          <a:p>
            <a:pPr marL="342900">
              <a:lnSpc>
                <a:spcPct val="100000"/>
              </a:lnSpc>
            </a:pPr>
            <a:r>
              <a:rPr lang="en-US" b="1" i="1" dirty="0">
                <a:solidFill>
                  <a:schemeClr val="accent1"/>
                </a:solidFill>
              </a:rPr>
              <a:t>Respect</a:t>
            </a:r>
            <a:r>
              <a:rPr lang="en-US" i="1" dirty="0"/>
              <a:t>: </a:t>
            </a:r>
            <a:r>
              <a:rPr lang="en-US" i="1" dirty="0" err="1"/>
              <a:t>iedereen</a:t>
            </a:r>
            <a:r>
              <a:rPr lang="en-US" i="1" dirty="0"/>
              <a:t> </a:t>
            </a:r>
            <a:r>
              <a:rPr lang="en-US" i="1" dirty="0" err="1"/>
              <a:t>telt</a:t>
            </a:r>
            <a:r>
              <a:rPr lang="en-US" i="1" dirty="0"/>
              <a:t> </a:t>
            </a:r>
            <a:r>
              <a:rPr lang="en-US" i="1" dirty="0" err="1"/>
              <a:t>dat</a:t>
            </a:r>
            <a:r>
              <a:rPr lang="en-US" i="1" dirty="0"/>
              <a:t> </a:t>
            </a:r>
            <a:r>
              <a:rPr lang="en-US" i="1" dirty="0" err="1"/>
              <a:t>telt</a:t>
            </a:r>
            <a:r>
              <a:rPr lang="en-US" i="1" dirty="0"/>
              <a:t>.</a:t>
            </a:r>
          </a:p>
          <a:p>
            <a:pPr marL="342900">
              <a:lnSpc>
                <a:spcPct val="100000"/>
              </a:lnSpc>
            </a:pPr>
            <a:r>
              <a:rPr lang="en-US" b="1" i="1" dirty="0" err="1">
                <a:solidFill>
                  <a:schemeClr val="accent1"/>
                </a:solidFill>
              </a:rPr>
              <a:t>Samenwerken</a:t>
            </a:r>
            <a:r>
              <a:rPr lang="en-US" i="1" dirty="0"/>
              <a:t>: 1 + 1 = 8.</a:t>
            </a:r>
          </a:p>
          <a:p>
            <a:pPr marL="342900">
              <a:lnSpc>
                <a:spcPct val="100000"/>
              </a:lnSpc>
            </a:pPr>
            <a:r>
              <a:rPr lang="en-US" b="1" i="1" dirty="0" err="1">
                <a:solidFill>
                  <a:schemeClr val="accent1"/>
                </a:solidFill>
              </a:rPr>
              <a:t>Waarderen</a:t>
            </a:r>
            <a:r>
              <a:rPr lang="en-US" i="1" dirty="0"/>
              <a:t>: de </a:t>
            </a:r>
            <a:r>
              <a:rPr lang="en-US" i="1" dirty="0" err="1"/>
              <a:t>waarde</a:t>
            </a:r>
            <a:r>
              <a:rPr lang="en-US" i="1" dirty="0"/>
              <a:t> van </a:t>
            </a:r>
            <a:r>
              <a:rPr lang="en-US" i="1" dirty="0" err="1"/>
              <a:t>elkaar</a:t>
            </a:r>
            <a:r>
              <a:rPr lang="en-US" i="1" dirty="0"/>
              <a:t> </a:t>
            </a:r>
            <a:r>
              <a:rPr lang="en-US" i="1" dirty="0" err="1"/>
              <a:t>eren</a:t>
            </a:r>
            <a:r>
              <a:rPr lang="en-US" i="1" dirty="0"/>
              <a:t>.</a:t>
            </a:r>
          </a:p>
          <a:p>
            <a:pPr marL="342900">
              <a:lnSpc>
                <a:spcPct val="100000"/>
              </a:lnSpc>
            </a:pPr>
            <a:r>
              <a:rPr lang="en-US" b="1" i="1" dirty="0" err="1">
                <a:solidFill>
                  <a:schemeClr val="accent1"/>
                </a:solidFill>
              </a:rPr>
              <a:t>Flexibel</a:t>
            </a:r>
            <a:r>
              <a:rPr lang="en-US" b="1" i="1" dirty="0">
                <a:solidFill>
                  <a:schemeClr val="accent1"/>
                </a:solidFill>
              </a:rPr>
              <a:t> </a:t>
            </a:r>
            <a:r>
              <a:rPr lang="en-US" b="1" i="1" dirty="0" err="1">
                <a:solidFill>
                  <a:schemeClr val="accent1"/>
                </a:solidFill>
              </a:rPr>
              <a:t>zijn</a:t>
            </a:r>
            <a:r>
              <a:rPr lang="en-US" i="1" dirty="0"/>
              <a:t>: </a:t>
            </a:r>
            <a:r>
              <a:rPr lang="en-US" i="1" dirty="0" err="1"/>
              <a:t>buigen</a:t>
            </a:r>
            <a:r>
              <a:rPr lang="en-US" i="1" dirty="0"/>
              <a:t> maar </a:t>
            </a:r>
            <a:r>
              <a:rPr lang="en-US" i="1" dirty="0" err="1"/>
              <a:t>niet</a:t>
            </a:r>
            <a:r>
              <a:rPr lang="en-US" i="1" dirty="0"/>
              <a:t> </a:t>
            </a:r>
            <a:r>
              <a:rPr lang="en-US" i="1" dirty="0" err="1"/>
              <a:t>breken</a:t>
            </a:r>
            <a:r>
              <a:rPr lang="en-US" i="1" dirty="0"/>
              <a:t>.</a:t>
            </a:r>
          </a:p>
          <a:p>
            <a:pPr marL="342900">
              <a:lnSpc>
                <a:spcPct val="100000"/>
              </a:lnSpc>
            </a:pPr>
            <a:r>
              <a:rPr lang="en-US" i="1" dirty="0"/>
              <a:t>Maak je eigen </a:t>
            </a:r>
            <a:r>
              <a:rPr lang="en-US" i="1" dirty="0" err="1"/>
              <a:t>waardenlijst</a:t>
            </a:r>
            <a:r>
              <a:rPr lang="en-US" i="1" dirty="0"/>
              <a:t>: ………………………………………</a:t>
            </a:r>
          </a:p>
          <a:p>
            <a:pPr marL="342900">
              <a:lnSpc>
                <a:spcPct val="100000"/>
              </a:lnSpc>
            </a:pPr>
            <a:r>
              <a:rPr lang="en-US" i="1" dirty="0"/>
              <a:t>.............................................</a:t>
            </a:r>
          </a:p>
        </p:txBody>
      </p:sp>
      <p:pic>
        <p:nvPicPr>
          <p:cNvPr id="5" name="Afbeelding 4" descr="Afbeelding met tekst, schermopname, Lettertype, grafische vormgeving&#10;&#10;Automatisch gegenereerde beschrijving">
            <a:extLst>
              <a:ext uri="{FF2B5EF4-FFF2-40B4-BE49-F238E27FC236}">
                <a16:creationId xmlns:a16="http://schemas.microsoft.com/office/drawing/2014/main" id="{D6B859FC-A889-A638-9F1C-96311FEAAC07}"/>
              </a:ext>
            </a:extLst>
          </p:cNvPr>
          <p:cNvPicPr>
            <a:picLocks noChangeAspect="1"/>
          </p:cNvPicPr>
          <p:nvPr/>
        </p:nvPicPr>
        <p:blipFill>
          <a:blip r:embed="rId2"/>
          <a:stretch>
            <a:fillRect/>
          </a:stretch>
        </p:blipFill>
        <p:spPr>
          <a:xfrm>
            <a:off x="4005950" y="1529697"/>
            <a:ext cx="8485092" cy="5642586"/>
          </a:xfrm>
          <a:prstGeom prst="rect">
            <a:avLst/>
          </a:prstGeom>
        </p:spPr>
      </p:pic>
    </p:spTree>
    <p:extLst>
      <p:ext uri="{BB962C8B-B14F-4D97-AF65-F5344CB8AC3E}">
        <p14:creationId xmlns:p14="http://schemas.microsoft.com/office/powerpoint/2010/main" val="1293758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6ACD0BCF-6DAB-3C29-0545-009C53F11625}"/>
              </a:ext>
            </a:extLst>
          </p:cNvPr>
          <p:cNvPicPr>
            <a:picLocks noChangeAspect="1"/>
          </p:cNvPicPr>
          <p:nvPr/>
        </p:nvPicPr>
        <p:blipFill>
          <a:blip r:embed="rId2"/>
          <a:stretch>
            <a:fillRect/>
          </a:stretch>
        </p:blipFill>
        <p:spPr>
          <a:xfrm>
            <a:off x="0" y="0"/>
            <a:ext cx="12187066" cy="6858000"/>
          </a:xfrm>
          <a:prstGeom prst="rect">
            <a:avLst/>
          </a:prstGeom>
        </p:spPr>
      </p:pic>
    </p:spTree>
    <p:extLst>
      <p:ext uri="{BB962C8B-B14F-4D97-AF65-F5344CB8AC3E}">
        <p14:creationId xmlns:p14="http://schemas.microsoft.com/office/powerpoint/2010/main" val="250483627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02DDB-2FF0-6C88-1B5F-6FCB22DE329D}"/>
              </a:ext>
            </a:extLst>
          </p:cNvPr>
          <p:cNvSpPr>
            <a:spLocks noGrp="1"/>
          </p:cNvSpPr>
          <p:nvPr>
            <p:ph type="title"/>
          </p:nvPr>
        </p:nvSpPr>
        <p:spPr/>
        <p:txBody>
          <a:bodyPr/>
          <a:lstStyle/>
          <a:p>
            <a:endParaRPr lang="nl-BE"/>
          </a:p>
        </p:txBody>
      </p:sp>
      <p:pic>
        <p:nvPicPr>
          <p:cNvPr id="5" name="Tijdelijke aanduiding voor inhoud 4" descr="Afbeelding met tekst, wolk, schermopname&#10;&#10;Automatisch gegenereerde beschrijving">
            <a:extLst>
              <a:ext uri="{FF2B5EF4-FFF2-40B4-BE49-F238E27FC236}">
                <a16:creationId xmlns:a16="http://schemas.microsoft.com/office/drawing/2014/main" id="{01A445A5-414B-6496-FB9C-B31B58965F24}"/>
              </a:ext>
            </a:extLst>
          </p:cNvPr>
          <p:cNvPicPr>
            <a:picLocks noGrp="1" noChangeAspect="1"/>
          </p:cNvPicPr>
          <p:nvPr>
            <p:ph idx="1"/>
          </p:nvPr>
        </p:nvPicPr>
        <p:blipFill>
          <a:blip r:embed="rId2"/>
          <a:stretch>
            <a:fillRect/>
          </a:stretch>
        </p:blipFill>
        <p:spPr>
          <a:xfrm>
            <a:off x="3118338" y="-374040"/>
            <a:ext cx="5345723" cy="7606079"/>
          </a:xfrm>
        </p:spPr>
      </p:pic>
    </p:spTree>
    <p:extLst>
      <p:ext uri="{BB962C8B-B14F-4D97-AF65-F5344CB8AC3E}">
        <p14:creationId xmlns:p14="http://schemas.microsoft.com/office/powerpoint/2010/main" val="404691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D008FC0-B45E-7D06-F5FE-038D31224B3C}"/>
              </a:ext>
            </a:extLst>
          </p:cNvPr>
          <p:cNvPicPr>
            <a:picLocks noChangeAspect="1"/>
          </p:cNvPicPr>
          <p:nvPr/>
        </p:nvPicPr>
        <p:blipFill>
          <a:blip r:embed="rId2"/>
          <a:stretch>
            <a:fillRect/>
          </a:stretch>
        </p:blipFill>
        <p:spPr>
          <a:xfrm>
            <a:off x="0" y="0"/>
            <a:ext cx="12187066" cy="6858000"/>
          </a:xfrm>
          <a:prstGeom prst="rect">
            <a:avLst/>
          </a:prstGeom>
        </p:spPr>
      </p:pic>
    </p:spTree>
    <p:extLst>
      <p:ext uri="{BB962C8B-B14F-4D97-AF65-F5344CB8AC3E}">
        <p14:creationId xmlns:p14="http://schemas.microsoft.com/office/powerpoint/2010/main" val="85532439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apparaat, meter&#10;&#10;Automatisch gegenereerde beschrijving">
            <a:extLst>
              <a:ext uri="{FF2B5EF4-FFF2-40B4-BE49-F238E27FC236}">
                <a16:creationId xmlns:a16="http://schemas.microsoft.com/office/drawing/2014/main" id="{461EC9FE-9332-242D-B29E-22B9D31361D1}"/>
              </a:ext>
            </a:extLst>
          </p:cNvPr>
          <p:cNvPicPr>
            <a:picLocks noChangeAspect="1"/>
          </p:cNvPicPr>
          <p:nvPr/>
        </p:nvPicPr>
        <p:blipFill>
          <a:blip r:embed="rId2"/>
          <a:stretch>
            <a:fillRect/>
          </a:stretch>
        </p:blipFill>
        <p:spPr>
          <a:xfrm>
            <a:off x="0" y="0"/>
            <a:ext cx="12187066" cy="6858000"/>
          </a:xfrm>
          <a:prstGeom prst="rect">
            <a:avLst/>
          </a:prstGeom>
        </p:spPr>
      </p:pic>
    </p:spTree>
    <p:extLst>
      <p:ext uri="{BB962C8B-B14F-4D97-AF65-F5344CB8AC3E}">
        <p14:creationId xmlns:p14="http://schemas.microsoft.com/office/powerpoint/2010/main" val="1370774836"/>
      </p:ext>
    </p:extLst>
  </p:cSld>
  <p:clrMapOvr>
    <a:masterClrMapping/>
  </p:clrMapOvr>
  <p:transition spd="slow">
    <p:push/>
  </p:transition>
</p:sld>
</file>

<file path=ppt/theme/theme1.xml><?xml version="1.0" encoding="utf-8"?>
<a:theme xmlns:a="http://schemas.openxmlformats.org/drawingml/2006/main" name="MadridVTI">
  <a:themeElements>
    <a:clrScheme name="AnalogousFromDarkSeedLeftStep">
      <a:dk1>
        <a:srgbClr val="000000"/>
      </a:dk1>
      <a:lt1>
        <a:srgbClr val="FFFFFF"/>
      </a:lt1>
      <a:dk2>
        <a:srgbClr val="1B2130"/>
      </a:dk2>
      <a:lt2>
        <a:srgbClr val="F0F3F1"/>
      </a:lt2>
      <a:accent1>
        <a:srgbClr val="D937B0"/>
      </a:accent1>
      <a:accent2>
        <a:srgbClr val="AC25C7"/>
      </a:accent2>
      <a:accent3>
        <a:srgbClr val="7B37D9"/>
      </a:accent3>
      <a:accent4>
        <a:srgbClr val="3A3ACC"/>
      </a:accent4>
      <a:accent5>
        <a:srgbClr val="377AD9"/>
      </a:accent5>
      <a:accent6>
        <a:srgbClr val="25ACC7"/>
      </a:accent6>
      <a:hlink>
        <a:srgbClr val="3F5FBF"/>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4394D6C54CF240BE2A3EBEAAC6C28A" ma:contentTypeVersion="15" ma:contentTypeDescription="Create a new document." ma:contentTypeScope="" ma:versionID="621ee31c12c92b1d1f43577eccb5fd36">
  <xsd:schema xmlns:xsd="http://www.w3.org/2001/XMLSchema" xmlns:xs="http://www.w3.org/2001/XMLSchema" xmlns:p="http://schemas.microsoft.com/office/2006/metadata/properties" xmlns:ns3="47c219a2-6508-429c-aab5-570f2b564492" xmlns:ns4="e2d06ef8-aaed-4cc3-9576-5974e5648116" targetNamespace="http://schemas.microsoft.com/office/2006/metadata/properties" ma:root="true" ma:fieldsID="9b1ab8362910f2f5ad793b9b867799cf" ns3:_="" ns4:_="">
    <xsd:import namespace="47c219a2-6508-429c-aab5-570f2b564492"/>
    <xsd:import namespace="e2d06ef8-aaed-4cc3-9576-5974e564811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219a2-6508-429c-aab5-570f2b564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06ef8-aaed-4cc3-9576-5974e56481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7c219a2-6508-429c-aab5-570f2b564492" xsi:nil="true"/>
  </documentManagement>
</p:properties>
</file>

<file path=customXml/itemProps1.xml><?xml version="1.0" encoding="utf-8"?>
<ds:datastoreItem xmlns:ds="http://schemas.openxmlformats.org/officeDocument/2006/customXml" ds:itemID="{B741121D-A229-45AB-BA54-73AA4EFC5838}">
  <ds:schemaRefs>
    <ds:schemaRef ds:uri="http://schemas.microsoft.com/sharepoint/v3/contenttype/forms"/>
  </ds:schemaRefs>
</ds:datastoreItem>
</file>

<file path=customXml/itemProps2.xml><?xml version="1.0" encoding="utf-8"?>
<ds:datastoreItem xmlns:ds="http://schemas.openxmlformats.org/officeDocument/2006/customXml" ds:itemID="{699A2E2E-D1C9-40EB-9691-67C3E9D45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219a2-6508-429c-aab5-570f2b564492"/>
    <ds:schemaRef ds:uri="e2d06ef8-aaed-4cc3-9576-5974e564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1D8F51-4103-430D-9902-ECD3B20B2673}">
  <ds:schemaRefs>
    <ds:schemaRef ds:uri="http://schemas.microsoft.com/office/2006/metadata/properties"/>
    <ds:schemaRef ds:uri="http://schemas.microsoft.com/office/infopath/2007/PartnerControls"/>
    <ds:schemaRef ds:uri="47c219a2-6508-429c-aab5-570f2b564492"/>
  </ds:schemaRefs>
</ds:datastoreItem>
</file>

<file path=docProps/app.xml><?xml version="1.0" encoding="utf-8"?>
<Properties xmlns="http://schemas.openxmlformats.org/officeDocument/2006/extended-properties" xmlns:vt="http://schemas.openxmlformats.org/officeDocument/2006/docPropsVTypes">
  <TotalTime>11</TotalTime>
  <Words>294</Words>
  <Application>Microsoft Macintosh PowerPoint</Application>
  <PresentationFormat>Breedbeeld</PresentationFormat>
  <Paragraphs>16</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Seaford Display</vt:lpstr>
      <vt:lpstr>System Font Regular</vt:lpstr>
      <vt:lpstr>Tenorite</vt:lpstr>
      <vt:lpstr>MadridVTI</vt:lpstr>
      <vt:lpstr>Stap 6: Wat zijn jouw/jullie? waarden</vt:lpstr>
      <vt:lpstr>6. Wat zijn jouw waarden – of wat is het innerlijk kompas van je vereniging…</vt:lpstr>
      <vt:lpstr>Opdracht</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 6: Wat zijn jouw/jullie? waarden</dc:title>
  <dc:creator>Walter Van Wouwe</dc:creator>
  <cp:lastModifiedBy>Walter Van Wouwe</cp:lastModifiedBy>
  <cp:revision>3</cp:revision>
  <dcterms:created xsi:type="dcterms:W3CDTF">2023-07-12T20:03:37Z</dcterms:created>
  <dcterms:modified xsi:type="dcterms:W3CDTF">2023-07-25T18:58:45Z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0x010100284394D6C54CF240BE2A3EBEAAC6C28A</vt:lpwstr>
  </property>
</Properties>
</file>